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0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30" autoAdjust="0"/>
    <p:restoredTop sz="94660"/>
  </p:normalViewPr>
  <p:slideViewPr>
    <p:cSldViewPr snapToGrid="0" snapToObjects="1">
      <p:cViewPr>
        <p:scale>
          <a:sx n="155" d="100"/>
          <a:sy n="155" d="100"/>
        </p:scale>
        <p:origin x="336" y="1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22AEA-AF78-E846-B568-49AE5A8ACFB5}" type="datetimeFigureOut">
              <a:rPr lang="en-US" smtClean="0"/>
              <a:t>11/3/20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8DD20-9D7A-3945-82C9-19777DAD6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084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22AEA-AF78-E846-B568-49AE5A8ACFB5}" type="datetimeFigureOut">
              <a:rPr lang="en-US" smtClean="0"/>
              <a:t>11/3/20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8DD20-9D7A-3945-82C9-19777DAD6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892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22AEA-AF78-E846-B568-49AE5A8ACFB5}" type="datetimeFigureOut">
              <a:rPr lang="en-US" smtClean="0"/>
              <a:t>11/3/20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8DD20-9D7A-3945-82C9-19777DAD6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421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22AEA-AF78-E846-B568-49AE5A8ACFB5}" type="datetimeFigureOut">
              <a:rPr lang="en-US" smtClean="0"/>
              <a:t>11/3/20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8DD20-9D7A-3945-82C9-19777DAD6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330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22AEA-AF78-E846-B568-49AE5A8ACFB5}" type="datetimeFigureOut">
              <a:rPr lang="en-US" smtClean="0"/>
              <a:t>11/3/20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8DD20-9D7A-3945-82C9-19777DAD6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553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22AEA-AF78-E846-B568-49AE5A8ACFB5}" type="datetimeFigureOut">
              <a:rPr lang="en-US" smtClean="0"/>
              <a:t>11/3/20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8DD20-9D7A-3945-82C9-19777DAD6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778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22AEA-AF78-E846-B568-49AE5A8ACFB5}" type="datetimeFigureOut">
              <a:rPr lang="en-US" smtClean="0"/>
              <a:t>11/3/20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8DD20-9D7A-3945-82C9-19777DAD6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966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22AEA-AF78-E846-B568-49AE5A8ACFB5}" type="datetimeFigureOut">
              <a:rPr lang="en-US" smtClean="0"/>
              <a:t>11/3/20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8DD20-9D7A-3945-82C9-19777DAD6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729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22AEA-AF78-E846-B568-49AE5A8ACFB5}" type="datetimeFigureOut">
              <a:rPr lang="en-US" smtClean="0"/>
              <a:t>11/3/20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8DD20-9D7A-3945-82C9-19777DAD6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378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22AEA-AF78-E846-B568-49AE5A8ACFB5}" type="datetimeFigureOut">
              <a:rPr lang="en-US" smtClean="0"/>
              <a:t>11/3/20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8DD20-9D7A-3945-82C9-19777DAD6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096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22AEA-AF78-E846-B568-49AE5A8ACFB5}" type="datetimeFigureOut">
              <a:rPr lang="en-US" smtClean="0"/>
              <a:t>11/3/20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8DD20-9D7A-3945-82C9-19777DAD6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124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A22AEA-AF78-E846-B568-49AE5A8ACFB5}" type="datetimeFigureOut">
              <a:rPr lang="en-US" smtClean="0"/>
              <a:t>11/3/20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E8DD20-9D7A-3945-82C9-19777DAD61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85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Images for website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172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 and </a:t>
            </a:r>
            <a:r>
              <a:rPr lang="en-US" dirty="0" err="1" smtClean="0"/>
              <a:t>CompChem</a:t>
            </a:r>
            <a:endParaRPr lang="en-US" dirty="0"/>
          </a:p>
        </p:txBody>
      </p:sp>
      <p:grpSp>
        <p:nvGrpSpPr>
          <p:cNvPr id="294" name="Group 293"/>
          <p:cNvGrpSpPr/>
          <p:nvPr/>
        </p:nvGrpSpPr>
        <p:grpSpPr>
          <a:xfrm>
            <a:off x="1592501" y="1417638"/>
            <a:ext cx="6274443" cy="3438692"/>
            <a:chOff x="1592501" y="1417638"/>
            <a:chExt cx="6274443" cy="3438692"/>
          </a:xfrm>
        </p:grpSpPr>
        <p:pic>
          <p:nvPicPr>
            <p:cNvPr id="132" name="Picture 131" descr="contact_area_theta_svm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01037" y="1417638"/>
              <a:ext cx="3350386" cy="2514600"/>
            </a:xfrm>
            <a:prstGeom prst="rect">
              <a:avLst/>
            </a:prstGeom>
          </p:spPr>
        </p:pic>
        <p:pic>
          <p:nvPicPr>
            <p:cNvPr id="133" name="Picture 132" descr="insulin_dq8.tga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2501" y="1417638"/>
              <a:ext cx="3062514" cy="3396303"/>
            </a:xfrm>
            <a:prstGeom prst="rect">
              <a:avLst/>
            </a:prstGeom>
          </p:spPr>
        </p:pic>
        <p:sp>
          <p:nvSpPr>
            <p:cNvPr id="134" name="TextBox 133"/>
            <p:cNvSpPr txBox="1"/>
            <p:nvPr/>
          </p:nvSpPr>
          <p:spPr>
            <a:xfrm>
              <a:off x="4904620" y="1499810"/>
              <a:ext cx="781133" cy="443198"/>
            </a:xfrm>
            <a:prstGeom prst="rect">
              <a:avLst/>
            </a:prstGeom>
            <a:solidFill>
              <a:schemeClr val="bg1"/>
            </a:solidFill>
            <a:ln w="19050" cmpd="sng">
              <a:solidFill>
                <a:schemeClr val="tx1"/>
              </a:solidFill>
            </a:ln>
            <a:effectLst/>
          </p:spPr>
          <p:txBody>
            <a:bodyPr wrap="none" tIns="27432" rtlCol="0">
              <a:spAutoFit/>
            </a:bodyPr>
            <a:lstStyle/>
            <a:p>
              <a:r>
                <a:rPr lang="en-US" sz="2400" b="1" dirty="0" smtClean="0"/>
                <a:t>SVM</a:t>
              </a:r>
              <a:endParaRPr lang="en-US" sz="2400" b="1" dirty="0"/>
            </a:p>
          </p:txBody>
        </p:sp>
        <p:sp>
          <p:nvSpPr>
            <p:cNvPr id="177" name="Rectangle 176"/>
            <p:cNvSpPr/>
            <p:nvPr/>
          </p:nvSpPr>
          <p:spPr>
            <a:xfrm>
              <a:off x="5512263" y="3652520"/>
              <a:ext cx="1778000" cy="27971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0" name="Group 289"/>
            <p:cNvGrpSpPr>
              <a:grpSpLocks noChangeAspect="1"/>
            </p:cNvGrpSpPr>
            <p:nvPr/>
          </p:nvGrpSpPr>
          <p:grpSpPr>
            <a:xfrm>
              <a:off x="3582465" y="3835504"/>
              <a:ext cx="1122626" cy="1004280"/>
              <a:chOff x="3442033" y="5377393"/>
              <a:chExt cx="1337288" cy="1196304"/>
            </a:xfrm>
          </p:grpSpPr>
          <p:grpSp>
            <p:nvGrpSpPr>
              <p:cNvPr id="146" name="Group 145"/>
              <p:cNvGrpSpPr/>
              <p:nvPr/>
            </p:nvGrpSpPr>
            <p:grpSpPr>
              <a:xfrm>
                <a:off x="3442033" y="5377393"/>
                <a:ext cx="242773" cy="1196304"/>
                <a:chOff x="4684550" y="4435158"/>
                <a:chExt cx="274320" cy="1351752"/>
              </a:xfrm>
              <a:solidFill>
                <a:schemeClr val="bg1">
                  <a:lumMod val="85000"/>
                </a:schemeClr>
              </a:solidFill>
            </p:grpSpPr>
            <p:sp>
              <p:nvSpPr>
                <p:cNvPr id="135" name="Oval 134"/>
                <p:cNvSpPr/>
                <p:nvPr/>
              </p:nvSpPr>
              <p:spPr>
                <a:xfrm>
                  <a:off x="4684550" y="4435158"/>
                  <a:ext cx="274320" cy="274320"/>
                </a:xfrm>
                <a:prstGeom prst="ellipse">
                  <a:avLst/>
                </a:prstGeom>
                <a:grpFill/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6" name="Oval 135"/>
                <p:cNvSpPr/>
                <p:nvPr/>
              </p:nvSpPr>
              <p:spPr>
                <a:xfrm>
                  <a:off x="4684550" y="4794302"/>
                  <a:ext cx="274320" cy="274320"/>
                </a:xfrm>
                <a:prstGeom prst="ellipse">
                  <a:avLst/>
                </a:prstGeom>
                <a:grpFill/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7" name="Oval 136"/>
                <p:cNvSpPr/>
                <p:nvPr/>
              </p:nvSpPr>
              <p:spPr>
                <a:xfrm>
                  <a:off x="4684550" y="5153446"/>
                  <a:ext cx="274320" cy="274320"/>
                </a:xfrm>
                <a:prstGeom prst="ellipse">
                  <a:avLst/>
                </a:prstGeom>
                <a:grpFill/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8" name="Oval 137"/>
                <p:cNvSpPr/>
                <p:nvPr/>
              </p:nvSpPr>
              <p:spPr>
                <a:xfrm>
                  <a:off x="4684550" y="5512590"/>
                  <a:ext cx="274320" cy="274320"/>
                </a:xfrm>
                <a:prstGeom prst="ellipse">
                  <a:avLst/>
                </a:prstGeom>
                <a:grpFill/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8" name="Group 147"/>
              <p:cNvGrpSpPr/>
              <p:nvPr/>
            </p:nvGrpSpPr>
            <p:grpSpPr>
              <a:xfrm>
                <a:off x="3989291" y="5656761"/>
                <a:ext cx="242773" cy="656598"/>
                <a:chOff x="5309508" y="4750827"/>
                <a:chExt cx="274320" cy="741916"/>
              </a:xfrm>
              <a:solidFill>
                <a:schemeClr val="accent5">
                  <a:lumMod val="75000"/>
                </a:schemeClr>
              </a:solidFill>
            </p:grpSpPr>
            <p:sp>
              <p:nvSpPr>
                <p:cNvPr id="139" name="Oval 138"/>
                <p:cNvSpPr/>
                <p:nvPr/>
              </p:nvSpPr>
              <p:spPr>
                <a:xfrm>
                  <a:off x="5309508" y="4750827"/>
                  <a:ext cx="274320" cy="274320"/>
                </a:xfrm>
                <a:prstGeom prst="ellipse">
                  <a:avLst/>
                </a:prstGeom>
                <a:grpFill/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0" name="Oval 139"/>
                <p:cNvSpPr/>
                <p:nvPr/>
              </p:nvSpPr>
              <p:spPr>
                <a:xfrm>
                  <a:off x="5309508" y="5218423"/>
                  <a:ext cx="274320" cy="274320"/>
                </a:xfrm>
                <a:prstGeom prst="ellipse">
                  <a:avLst/>
                </a:prstGeom>
                <a:grpFill/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7" name="Group 146"/>
              <p:cNvGrpSpPr/>
              <p:nvPr/>
            </p:nvGrpSpPr>
            <p:grpSpPr>
              <a:xfrm>
                <a:off x="4536548" y="5377393"/>
                <a:ext cx="242773" cy="1196304"/>
                <a:chOff x="5862222" y="4435158"/>
                <a:chExt cx="274320" cy="1351752"/>
              </a:xfrm>
              <a:solidFill>
                <a:schemeClr val="bg1">
                  <a:lumMod val="85000"/>
                </a:schemeClr>
              </a:solidFill>
            </p:grpSpPr>
            <p:sp>
              <p:nvSpPr>
                <p:cNvPr id="142" name="Oval 141"/>
                <p:cNvSpPr/>
                <p:nvPr/>
              </p:nvSpPr>
              <p:spPr>
                <a:xfrm>
                  <a:off x="5862222" y="4435158"/>
                  <a:ext cx="274320" cy="274320"/>
                </a:xfrm>
                <a:prstGeom prst="ellipse">
                  <a:avLst/>
                </a:prstGeom>
                <a:grpFill/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3" name="Oval 142"/>
                <p:cNvSpPr/>
                <p:nvPr/>
              </p:nvSpPr>
              <p:spPr>
                <a:xfrm>
                  <a:off x="5862222" y="4794302"/>
                  <a:ext cx="274320" cy="274320"/>
                </a:xfrm>
                <a:prstGeom prst="ellipse">
                  <a:avLst/>
                </a:prstGeom>
                <a:grpFill/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4" name="Oval 143"/>
                <p:cNvSpPr/>
                <p:nvPr/>
              </p:nvSpPr>
              <p:spPr>
                <a:xfrm>
                  <a:off x="5862222" y="5153446"/>
                  <a:ext cx="274320" cy="274320"/>
                </a:xfrm>
                <a:prstGeom prst="ellipse">
                  <a:avLst/>
                </a:prstGeom>
                <a:grpFill/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5" name="Oval 144"/>
                <p:cNvSpPr/>
                <p:nvPr/>
              </p:nvSpPr>
              <p:spPr>
                <a:xfrm>
                  <a:off x="5862222" y="5512590"/>
                  <a:ext cx="274320" cy="274320"/>
                </a:xfrm>
                <a:prstGeom prst="ellipse">
                  <a:avLst/>
                </a:prstGeom>
                <a:grpFill/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66" name="Group 165"/>
              <p:cNvGrpSpPr/>
              <p:nvPr/>
            </p:nvGrpSpPr>
            <p:grpSpPr>
              <a:xfrm>
                <a:off x="3684799" y="5498780"/>
                <a:ext cx="304488" cy="936901"/>
                <a:chOff x="4958870" y="4572318"/>
                <a:chExt cx="344055" cy="1058642"/>
              </a:xfrm>
            </p:grpSpPr>
            <p:cxnSp>
              <p:nvCxnSpPr>
                <p:cNvPr id="150" name="Straight Connector 149"/>
                <p:cNvCxnSpPr>
                  <a:stCxn id="135" idx="6"/>
                  <a:endCxn id="139" idx="2"/>
                </p:cNvCxnSpPr>
                <p:nvPr/>
              </p:nvCxnSpPr>
              <p:spPr>
                <a:xfrm>
                  <a:off x="4958870" y="4572318"/>
                  <a:ext cx="344051" cy="315669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Straight Connector 150"/>
                <p:cNvCxnSpPr>
                  <a:endCxn id="140" idx="2"/>
                </p:cNvCxnSpPr>
                <p:nvPr/>
              </p:nvCxnSpPr>
              <p:spPr>
                <a:xfrm flipV="1">
                  <a:off x="4958874" y="5355583"/>
                  <a:ext cx="344051" cy="275377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Straight Connector 152"/>
                <p:cNvCxnSpPr>
                  <a:endCxn id="140" idx="2"/>
                </p:cNvCxnSpPr>
                <p:nvPr/>
              </p:nvCxnSpPr>
              <p:spPr>
                <a:xfrm>
                  <a:off x="4958874" y="5291135"/>
                  <a:ext cx="344051" cy="64448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Straight Connector 154"/>
                <p:cNvCxnSpPr>
                  <a:endCxn id="139" idx="2"/>
                </p:cNvCxnSpPr>
                <p:nvPr/>
              </p:nvCxnSpPr>
              <p:spPr>
                <a:xfrm flipV="1">
                  <a:off x="4958874" y="4887987"/>
                  <a:ext cx="344051" cy="742445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7" name="Straight Connector 156"/>
                <p:cNvCxnSpPr>
                  <a:endCxn id="139" idx="2"/>
                </p:cNvCxnSpPr>
                <p:nvPr/>
              </p:nvCxnSpPr>
              <p:spPr>
                <a:xfrm flipV="1">
                  <a:off x="4958874" y="4887987"/>
                  <a:ext cx="344051" cy="50384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Straight Connector 158"/>
                <p:cNvCxnSpPr>
                  <a:endCxn id="139" idx="2"/>
                </p:cNvCxnSpPr>
                <p:nvPr/>
              </p:nvCxnSpPr>
              <p:spPr>
                <a:xfrm flipV="1">
                  <a:off x="4958871" y="4887987"/>
                  <a:ext cx="344051" cy="393896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Straight Connector 160"/>
                <p:cNvCxnSpPr>
                  <a:endCxn id="140" idx="2"/>
                </p:cNvCxnSpPr>
                <p:nvPr/>
              </p:nvCxnSpPr>
              <p:spPr>
                <a:xfrm>
                  <a:off x="4958874" y="4938371"/>
                  <a:ext cx="344051" cy="417212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3" name="Straight Connector 162"/>
                <p:cNvCxnSpPr>
                  <a:endCxn id="140" idx="2"/>
                </p:cNvCxnSpPr>
                <p:nvPr/>
              </p:nvCxnSpPr>
              <p:spPr>
                <a:xfrm>
                  <a:off x="4958874" y="4585919"/>
                  <a:ext cx="344051" cy="769664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7" name="Group 166"/>
              <p:cNvGrpSpPr/>
              <p:nvPr/>
            </p:nvGrpSpPr>
            <p:grpSpPr>
              <a:xfrm flipH="1">
                <a:off x="4235925" y="5498780"/>
                <a:ext cx="304485" cy="936901"/>
                <a:chOff x="4958870" y="4572318"/>
                <a:chExt cx="344051" cy="1058642"/>
              </a:xfrm>
            </p:grpSpPr>
            <p:cxnSp>
              <p:nvCxnSpPr>
                <p:cNvPr id="168" name="Straight Connector 167"/>
                <p:cNvCxnSpPr/>
                <p:nvPr/>
              </p:nvCxnSpPr>
              <p:spPr>
                <a:xfrm>
                  <a:off x="4958870" y="4572318"/>
                  <a:ext cx="344051" cy="315669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9" name="Straight Connector 168"/>
                <p:cNvCxnSpPr/>
                <p:nvPr/>
              </p:nvCxnSpPr>
              <p:spPr>
                <a:xfrm flipV="1">
                  <a:off x="4958870" y="5355583"/>
                  <a:ext cx="344051" cy="275377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0" name="Straight Connector 169"/>
                <p:cNvCxnSpPr/>
                <p:nvPr/>
              </p:nvCxnSpPr>
              <p:spPr>
                <a:xfrm>
                  <a:off x="4958870" y="5291135"/>
                  <a:ext cx="344051" cy="64448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1" name="Straight Connector 170"/>
                <p:cNvCxnSpPr/>
                <p:nvPr/>
              </p:nvCxnSpPr>
              <p:spPr>
                <a:xfrm flipV="1">
                  <a:off x="4958870" y="4887987"/>
                  <a:ext cx="344051" cy="742445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2" name="Straight Connector 171"/>
                <p:cNvCxnSpPr/>
                <p:nvPr/>
              </p:nvCxnSpPr>
              <p:spPr>
                <a:xfrm flipV="1">
                  <a:off x="4958870" y="4887987"/>
                  <a:ext cx="344051" cy="50384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Straight Connector 172"/>
                <p:cNvCxnSpPr/>
                <p:nvPr/>
              </p:nvCxnSpPr>
              <p:spPr>
                <a:xfrm flipV="1">
                  <a:off x="4958870" y="4887987"/>
                  <a:ext cx="344051" cy="393896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Straight Connector 173"/>
                <p:cNvCxnSpPr/>
                <p:nvPr/>
              </p:nvCxnSpPr>
              <p:spPr>
                <a:xfrm>
                  <a:off x="4958870" y="4938371"/>
                  <a:ext cx="344051" cy="417212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Straight Connector 174"/>
                <p:cNvCxnSpPr/>
                <p:nvPr/>
              </p:nvCxnSpPr>
              <p:spPr>
                <a:xfrm>
                  <a:off x="4958870" y="4585919"/>
                  <a:ext cx="344051" cy="769664"/>
                </a:xfrm>
                <a:prstGeom prst="line">
                  <a:avLst/>
                </a:prstGeom>
                <a:ln>
                  <a:solidFill>
                    <a:srgbClr val="000000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81" name="Group 78"/>
            <p:cNvGrpSpPr>
              <a:grpSpLocks/>
            </p:cNvGrpSpPr>
            <p:nvPr/>
          </p:nvGrpSpPr>
          <p:grpSpPr bwMode="auto">
            <a:xfrm flipH="1">
              <a:off x="5042593" y="3807624"/>
              <a:ext cx="341634" cy="469076"/>
              <a:chOff x="2237517" y="5213427"/>
              <a:chExt cx="341609" cy="549791"/>
            </a:xfrm>
          </p:grpSpPr>
          <p:sp>
            <p:nvSpPr>
              <p:cNvPr id="264" name="Rectangle 263"/>
              <p:cNvSpPr/>
              <p:nvPr/>
            </p:nvSpPr>
            <p:spPr>
              <a:xfrm>
                <a:off x="2237969" y="5213263"/>
                <a:ext cx="341288" cy="552366"/>
              </a:xfrm>
              <a:prstGeom prst="rect">
                <a:avLst/>
              </a:pr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65" name="Rectangle 264"/>
              <p:cNvSpPr>
                <a:spLocks/>
              </p:cNvSpPr>
              <p:nvPr/>
            </p:nvSpPr>
            <p:spPr>
              <a:xfrm>
                <a:off x="2310989" y="5294214"/>
                <a:ext cx="28573" cy="36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66" name="Rectangle 265"/>
              <p:cNvSpPr>
                <a:spLocks/>
              </p:cNvSpPr>
              <p:nvPr/>
            </p:nvSpPr>
            <p:spPr>
              <a:xfrm>
                <a:off x="2463377" y="5446590"/>
                <a:ext cx="26986" cy="3809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67" name="Rectangle 266"/>
              <p:cNvSpPr>
                <a:spLocks/>
              </p:cNvSpPr>
              <p:nvPr/>
            </p:nvSpPr>
            <p:spPr>
              <a:xfrm>
                <a:off x="2412581" y="5600554"/>
                <a:ext cx="26986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68" name="Rectangle 267"/>
              <p:cNvSpPr>
                <a:spLocks/>
              </p:cNvSpPr>
              <p:nvPr/>
            </p:nvSpPr>
            <p:spPr>
              <a:xfrm>
                <a:off x="2387183" y="5484685"/>
                <a:ext cx="26986" cy="3809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69" name="Rectangle 268"/>
              <p:cNvSpPr>
                <a:spLocks/>
              </p:cNvSpPr>
              <p:nvPr/>
            </p:nvSpPr>
            <p:spPr>
              <a:xfrm>
                <a:off x="2472902" y="5552936"/>
                <a:ext cx="26986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70" name="Rectangle 269"/>
              <p:cNvSpPr>
                <a:spLocks/>
              </p:cNvSpPr>
              <p:nvPr/>
            </p:nvSpPr>
            <p:spPr>
              <a:xfrm>
                <a:off x="2336387" y="5657695"/>
                <a:ext cx="28573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271" name="Rectangle 270"/>
              <p:cNvSpPr>
                <a:spLocks/>
              </p:cNvSpPr>
              <p:nvPr/>
            </p:nvSpPr>
            <p:spPr>
              <a:xfrm>
                <a:off x="2342736" y="5392624"/>
                <a:ext cx="28573" cy="36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272" name="Rectangle 271"/>
              <p:cNvSpPr>
                <a:spLocks/>
              </p:cNvSpPr>
              <p:nvPr/>
            </p:nvSpPr>
            <p:spPr>
              <a:xfrm>
                <a:off x="2380834" y="5324371"/>
                <a:ext cx="28573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273" name="Rectangle 272"/>
              <p:cNvSpPr>
                <a:spLocks/>
              </p:cNvSpPr>
              <p:nvPr/>
            </p:nvSpPr>
            <p:spPr>
              <a:xfrm>
                <a:off x="2358610" y="5524365"/>
                <a:ext cx="28573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274" name="Rectangle 273"/>
              <p:cNvSpPr>
                <a:spLocks/>
              </p:cNvSpPr>
              <p:nvPr/>
            </p:nvSpPr>
            <p:spPr>
              <a:xfrm>
                <a:off x="2310989" y="5622775"/>
                <a:ext cx="28573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275" name="Rectangle 274"/>
              <p:cNvSpPr>
                <a:spLocks/>
              </p:cNvSpPr>
              <p:nvPr/>
            </p:nvSpPr>
            <p:spPr>
              <a:xfrm>
                <a:off x="2364960" y="5360878"/>
                <a:ext cx="28573" cy="36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276" name="Rectangle 275"/>
              <p:cNvSpPr>
                <a:spLocks/>
              </p:cNvSpPr>
              <p:nvPr/>
            </p:nvSpPr>
            <p:spPr>
              <a:xfrm>
                <a:off x="2463377" y="5629124"/>
                <a:ext cx="26986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77" name="Rectangle 276"/>
              <p:cNvSpPr>
                <a:spLocks/>
              </p:cNvSpPr>
              <p:nvPr/>
            </p:nvSpPr>
            <p:spPr>
              <a:xfrm>
                <a:off x="2304639" y="5489446"/>
                <a:ext cx="28573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78" name="Rectangle 277"/>
              <p:cNvSpPr>
                <a:spLocks/>
              </p:cNvSpPr>
              <p:nvPr/>
            </p:nvSpPr>
            <p:spPr>
              <a:xfrm>
                <a:off x="2431630" y="5335482"/>
                <a:ext cx="26986" cy="36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79" name="Rectangle 278"/>
              <p:cNvSpPr>
                <a:spLocks/>
              </p:cNvSpPr>
              <p:nvPr/>
            </p:nvSpPr>
            <p:spPr>
              <a:xfrm>
                <a:off x="2491950" y="5294214"/>
                <a:ext cx="26986" cy="36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80" name="Rectangle 279"/>
              <p:cNvSpPr>
                <a:spLocks/>
              </p:cNvSpPr>
              <p:nvPr/>
            </p:nvSpPr>
            <p:spPr>
              <a:xfrm>
                <a:off x="2549096" y="5446590"/>
                <a:ext cx="26986" cy="3809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81" name="Rectangle 280"/>
              <p:cNvSpPr>
                <a:spLocks/>
              </p:cNvSpPr>
              <p:nvPr/>
            </p:nvSpPr>
            <p:spPr>
              <a:xfrm>
                <a:off x="2504649" y="5705313"/>
                <a:ext cx="26986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82" name="Rectangle 281"/>
              <p:cNvSpPr>
                <a:spLocks/>
              </p:cNvSpPr>
              <p:nvPr/>
            </p:nvSpPr>
            <p:spPr>
              <a:xfrm>
                <a:off x="2399882" y="5711662"/>
                <a:ext cx="26986" cy="3809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83" name="Rectangle 282"/>
              <p:cNvSpPr>
                <a:spLocks/>
              </p:cNvSpPr>
              <p:nvPr/>
            </p:nvSpPr>
            <p:spPr>
              <a:xfrm>
                <a:off x="2253843" y="5689440"/>
                <a:ext cx="28573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84" name="Rectangle 283"/>
              <p:cNvSpPr>
                <a:spLocks/>
              </p:cNvSpPr>
              <p:nvPr/>
            </p:nvSpPr>
            <p:spPr>
              <a:xfrm>
                <a:off x="2282416" y="5475161"/>
                <a:ext cx="28573" cy="3809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85" name="Rectangle 284"/>
              <p:cNvSpPr>
                <a:spLocks/>
              </p:cNvSpPr>
              <p:nvPr/>
            </p:nvSpPr>
            <p:spPr>
              <a:xfrm>
                <a:off x="2279241" y="5230723"/>
                <a:ext cx="28573" cy="36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86" name="Rectangle 285"/>
              <p:cNvSpPr>
                <a:spLocks/>
              </p:cNvSpPr>
              <p:nvPr/>
            </p:nvSpPr>
            <p:spPr>
              <a:xfrm>
                <a:off x="2384008" y="5224374"/>
                <a:ext cx="26986" cy="36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87" name="Rectangle 286"/>
              <p:cNvSpPr>
                <a:spLocks/>
              </p:cNvSpPr>
              <p:nvPr/>
            </p:nvSpPr>
            <p:spPr>
              <a:xfrm>
                <a:off x="2412581" y="5505318"/>
                <a:ext cx="26986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sp>
          <p:nvSpPr>
            <p:cNvPr id="182" name="Rectangle 181"/>
            <p:cNvSpPr/>
            <p:nvPr/>
          </p:nvSpPr>
          <p:spPr bwMode="auto">
            <a:xfrm>
              <a:off x="6324295" y="4174913"/>
              <a:ext cx="1473378" cy="5461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83" name="TextBox 4"/>
            <p:cNvSpPr txBox="1">
              <a:spLocks noChangeArrowheads="1"/>
            </p:cNvSpPr>
            <p:nvPr/>
          </p:nvSpPr>
          <p:spPr bwMode="auto">
            <a:xfrm>
              <a:off x="6243902" y="4238354"/>
              <a:ext cx="1623042" cy="3847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900" dirty="0"/>
                <a:t>Discriminator</a:t>
              </a:r>
            </a:p>
          </p:txBody>
        </p:sp>
        <p:sp>
          <p:nvSpPr>
            <p:cNvPr id="184" name="Rectangle 183"/>
            <p:cNvSpPr/>
            <p:nvPr/>
          </p:nvSpPr>
          <p:spPr bwMode="auto">
            <a:xfrm>
              <a:off x="4886021" y="4367380"/>
              <a:ext cx="1150938" cy="48895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85" name="TextBox 5"/>
            <p:cNvSpPr txBox="1">
              <a:spLocks noChangeArrowheads="1"/>
            </p:cNvSpPr>
            <p:nvPr/>
          </p:nvSpPr>
          <p:spPr bwMode="auto">
            <a:xfrm>
              <a:off x="4850163" y="4408655"/>
              <a:ext cx="1205572" cy="3847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900" dirty="0"/>
                <a:t>Generator</a:t>
              </a:r>
            </a:p>
          </p:txBody>
        </p:sp>
        <p:cxnSp>
          <p:nvCxnSpPr>
            <p:cNvPr id="186" name="Straight Arrow Connector 185"/>
            <p:cNvCxnSpPr/>
            <p:nvPr/>
          </p:nvCxnSpPr>
          <p:spPr bwMode="auto">
            <a:xfrm>
              <a:off x="5842641" y="4039399"/>
              <a:ext cx="484828" cy="324428"/>
            </a:xfrm>
            <a:prstGeom prst="straightConnector1">
              <a:avLst/>
            </a:prstGeom>
            <a:ln w="38100" cmpd="sng">
              <a:solidFill>
                <a:schemeClr val="tx1">
                  <a:lumMod val="75000"/>
                  <a:lumOff val="25000"/>
                </a:schemeClr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89" name="Group 129"/>
            <p:cNvGrpSpPr>
              <a:grpSpLocks/>
            </p:cNvGrpSpPr>
            <p:nvPr/>
          </p:nvGrpSpPr>
          <p:grpSpPr bwMode="auto">
            <a:xfrm flipH="1" flipV="1">
              <a:off x="5469653" y="3807623"/>
              <a:ext cx="341634" cy="469076"/>
              <a:chOff x="2237517" y="5213427"/>
              <a:chExt cx="341609" cy="549791"/>
            </a:xfrm>
          </p:grpSpPr>
          <p:sp>
            <p:nvSpPr>
              <p:cNvPr id="216" name="Rectangle 215"/>
              <p:cNvSpPr/>
              <p:nvPr/>
            </p:nvSpPr>
            <p:spPr>
              <a:xfrm>
                <a:off x="2237992" y="5211016"/>
                <a:ext cx="341287" cy="552366"/>
              </a:xfrm>
              <a:prstGeom prst="rect">
                <a:avLst/>
              </a:pr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17" name="Rectangle 216"/>
              <p:cNvSpPr>
                <a:spLocks/>
              </p:cNvSpPr>
              <p:nvPr/>
            </p:nvSpPr>
            <p:spPr>
              <a:xfrm>
                <a:off x="2311012" y="5293554"/>
                <a:ext cx="28573" cy="36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18" name="Rectangle 217"/>
              <p:cNvSpPr>
                <a:spLocks/>
              </p:cNvSpPr>
              <p:nvPr/>
            </p:nvSpPr>
            <p:spPr>
              <a:xfrm>
                <a:off x="2464987" y="5445930"/>
                <a:ext cx="26986" cy="3809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19" name="Rectangle 218"/>
              <p:cNvSpPr>
                <a:spLocks/>
              </p:cNvSpPr>
              <p:nvPr/>
            </p:nvSpPr>
            <p:spPr>
              <a:xfrm>
                <a:off x="2414191" y="5599894"/>
                <a:ext cx="26986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20" name="Rectangle 219"/>
              <p:cNvSpPr>
                <a:spLocks/>
              </p:cNvSpPr>
              <p:nvPr/>
            </p:nvSpPr>
            <p:spPr>
              <a:xfrm>
                <a:off x="2388793" y="5484025"/>
                <a:ext cx="26986" cy="3809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21" name="Rectangle 220"/>
              <p:cNvSpPr>
                <a:spLocks/>
              </p:cNvSpPr>
              <p:nvPr/>
            </p:nvSpPr>
            <p:spPr>
              <a:xfrm>
                <a:off x="2474512" y="5552276"/>
                <a:ext cx="26986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22" name="Rectangle 221"/>
              <p:cNvSpPr>
                <a:spLocks/>
              </p:cNvSpPr>
              <p:nvPr/>
            </p:nvSpPr>
            <p:spPr>
              <a:xfrm>
                <a:off x="2337997" y="5657035"/>
                <a:ext cx="26986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223" name="Rectangle 222"/>
              <p:cNvSpPr>
                <a:spLocks/>
              </p:cNvSpPr>
              <p:nvPr/>
            </p:nvSpPr>
            <p:spPr>
              <a:xfrm>
                <a:off x="2344346" y="5391964"/>
                <a:ext cx="26986" cy="36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224" name="Rectangle 223"/>
              <p:cNvSpPr>
                <a:spLocks/>
              </p:cNvSpPr>
              <p:nvPr/>
            </p:nvSpPr>
            <p:spPr>
              <a:xfrm>
                <a:off x="2382443" y="5323711"/>
                <a:ext cx="26986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225" name="Rectangle 224"/>
              <p:cNvSpPr>
                <a:spLocks/>
              </p:cNvSpPr>
              <p:nvPr/>
            </p:nvSpPr>
            <p:spPr>
              <a:xfrm>
                <a:off x="2360220" y="5523706"/>
                <a:ext cx="26986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226" name="Rectangle 225"/>
              <p:cNvSpPr>
                <a:spLocks/>
              </p:cNvSpPr>
              <p:nvPr/>
            </p:nvSpPr>
            <p:spPr>
              <a:xfrm>
                <a:off x="2311012" y="5622116"/>
                <a:ext cx="28573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227" name="Rectangle 226"/>
              <p:cNvSpPr>
                <a:spLocks/>
              </p:cNvSpPr>
              <p:nvPr/>
            </p:nvSpPr>
            <p:spPr>
              <a:xfrm>
                <a:off x="2366570" y="5360219"/>
                <a:ext cx="26986" cy="36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228" name="Rectangle 227"/>
              <p:cNvSpPr>
                <a:spLocks/>
              </p:cNvSpPr>
              <p:nvPr/>
            </p:nvSpPr>
            <p:spPr>
              <a:xfrm>
                <a:off x="2464987" y="5628465"/>
                <a:ext cx="26986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29" name="Rectangle 228"/>
              <p:cNvSpPr>
                <a:spLocks/>
              </p:cNvSpPr>
              <p:nvPr/>
            </p:nvSpPr>
            <p:spPr>
              <a:xfrm>
                <a:off x="2304662" y="5488786"/>
                <a:ext cx="28573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30" name="Rectangle 229"/>
              <p:cNvSpPr>
                <a:spLocks/>
              </p:cNvSpPr>
              <p:nvPr/>
            </p:nvSpPr>
            <p:spPr>
              <a:xfrm>
                <a:off x="2433240" y="5334822"/>
                <a:ext cx="26986" cy="36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31" name="Rectangle 230"/>
              <p:cNvSpPr>
                <a:spLocks/>
              </p:cNvSpPr>
              <p:nvPr/>
            </p:nvSpPr>
            <p:spPr>
              <a:xfrm>
                <a:off x="2493560" y="5293554"/>
                <a:ext cx="26986" cy="36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32" name="Rectangle 231"/>
              <p:cNvSpPr>
                <a:spLocks/>
              </p:cNvSpPr>
              <p:nvPr/>
            </p:nvSpPr>
            <p:spPr>
              <a:xfrm>
                <a:off x="2549119" y="5445930"/>
                <a:ext cx="26985" cy="3809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33" name="Rectangle 232"/>
              <p:cNvSpPr>
                <a:spLocks/>
              </p:cNvSpPr>
              <p:nvPr/>
            </p:nvSpPr>
            <p:spPr>
              <a:xfrm>
                <a:off x="2506259" y="5704653"/>
                <a:ext cx="26986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34" name="Rectangle 233"/>
              <p:cNvSpPr>
                <a:spLocks/>
              </p:cNvSpPr>
              <p:nvPr/>
            </p:nvSpPr>
            <p:spPr>
              <a:xfrm>
                <a:off x="2401492" y="5711002"/>
                <a:ext cx="26986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35" name="Rectangle 234"/>
              <p:cNvSpPr>
                <a:spLocks/>
              </p:cNvSpPr>
              <p:nvPr/>
            </p:nvSpPr>
            <p:spPr>
              <a:xfrm>
                <a:off x="2253866" y="5688780"/>
                <a:ext cx="28573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36" name="Rectangle 235"/>
              <p:cNvSpPr>
                <a:spLocks/>
              </p:cNvSpPr>
              <p:nvPr/>
            </p:nvSpPr>
            <p:spPr>
              <a:xfrm>
                <a:off x="2282439" y="5474501"/>
                <a:ext cx="28573" cy="3809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37" name="Rectangle 236"/>
              <p:cNvSpPr>
                <a:spLocks/>
              </p:cNvSpPr>
              <p:nvPr/>
            </p:nvSpPr>
            <p:spPr>
              <a:xfrm>
                <a:off x="2279264" y="5228476"/>
                <a:ext cx="28573" cy="3809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38" name="Rectangle 237"/>
              <p:cNvSpPr>
                <a:spLocks/>
              </p:cNvSpPr>
              <p:nvPr/>
            </p:nvSpPr>
            <p:spPr>
              <a:xfrm>
                <a:off x="2385618" y="5222127"/>
                <a:ext cx="26986" cy="3809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  <p:sp>
            <p:nvSpPr>
              <p:cNvPr id="239" name="Rectangle 238"/>
              <p:cNvSpPr>
                <a:spLocks/>
              </p:cNvSpPr>
              <p:nvPr/>
            </p:nvSpPr>
            <p:spPr>
              <a:xfrm>
                <a:off x="2414191" y="5504659"/>
                <a:ext cx="26986" cy="3650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/>
              </a:p>
            </p:txBody>
          </p:sp>
        </p:grpSp>
        <p:cxnSp>
          <p:nvCxnSpPr>
            <p:cNvPr id="191" name="Straight Arrow Connector 190"/>
            <p:cNvCxnSpPr/>
            <p:nvPr/>
          </p:nvCxnSpPr>
          <p:spPr bwMode="auto">
            <a:xfrm flipV="1">
              <a:off x="6075057" y="4584490"/>
              <a:ext cx="265112" cy="42590"/>
            </a:xfrm>
            <a:prstGeom prst="straightConnector1">
              <a:avLst/>
            </a:prstGeom>
            <a:ln w="38100" cmpd="sng">
              <a:solidFill>
                <a:schemeClr val="tx1">
                  <a:lumMod val="75000"/>
                  <a:lumOff val="25000"/>
                </a:schemeClr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8789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42962"/>
          </a:xfrm>
        </p:spPr>
        <p:txBody>
          <a:bodyPr/>
          <a:lstStyle/>
          <a:p>
            <a:r>
              <a:rPr lang="en-US" dirty="0" err="1" smtClean="0"/>
              <a:t>Multiscale</a:t>
            </a:r>
            <a:r>
              <a:rPr lang="en-US" dirty="0" smtClean="0"/>
              <a:t> Modeling</a:t>
            </a:r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2129979" y="1813017"/>
            <a:ext cx="4349016" cy="3174840"/>
            <a:chOff x="2129979" y="1813017"/>
            <a:chExt cx="4349016" cy="3174840"/>
          </a:xfrm>
        </p:grpSpPr>
        <p:pic>
          <p:nvPicPr>
            <p:cNvPr id="5" name="Picture 3" descr="quantum_dot_cg.tga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60303" y="1983354"/>
              <a:ext cx="1918692" cy="17367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Picture 1" descr="quantum_dot_aa.tga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29979" y="1813017"/>
              <a:ext cx="2039112" cy="2077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" name="Left-Right Arrow 16"/>
            <p:cNvSpPr/>
            <p:nvPr/>
          </p:nvSpPr>
          <p:spPr>
            <a:xfrm>
              <a:off x="4013125" y="2714956"/>
              <a:ext cx="547178" cy="273539"/>
            </a:xfrm>
            <a:prstGeom prst="leftRightArrow">
              <a:avLst>
                <a:gd name="adj1" fmla="val 43035"/>
                <a:gd name="adj2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9102" y="3892659"/>
              <a:ext cx="1855332" cy="10951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9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02818" y="3916608"/>
              <a:ext cx="1873422" cy="10473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0" name="Left-Right Arrow 19"/>
            <p:cNvSpPr/>
            <p:nvPr/>
          </p:nvSpPr>
          <p:spPr>
            <a:xfrm>
              <a:off x="4013125" y="4303489"/>
              <a:ext cx="547178" cy="273539"/>
            </a:xfrm>
            <a:prstGeom prst="leftRightArrow">
              <a:avLst>
                <a:gd name="adj1" fmla="val 43035"/>
                <a:gd name="adj2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00163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Antigen-Specific Immunotherapies</a:t>
            </a:r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2700942" y="1555986"/>
            <a:ext cx="3838741" cy="2552708"/>
            <a:chOff x="2700942" y="1555986"/>
            <a:chExt cx="3838741" cy="2552708"/>
          </a:xfrm>
        </p:grpSpPr>
        <p:pic>
          <p:nvPicPr>
            <p:cNvPr id="4" name="Picture 3" descr="insulin_firstframe_side2.tga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00942" y="1594916"/>
              <a:ext cx="3370358" cy="2513778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3871217" y="1555986"/>
              <a:ext cx="6103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HLA</a:t>
              </a:r>
              <a:endPara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11" name="Straight Connector 10"/>
            <p:cNvCxnSpPr/>
            <p:nvPr/>
          </p:nvCxnSpPr>
          <p:spPr>
            <a:xfrm>
              <a:off x="4478158" y="1772792"/>
              <a:ext cx="281072" cy="0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5645438" y="1979041"/>
              <a:ext cx="89424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0000FF"/>
                  </a:solidFill>
                </a:rPr>
                <a:t>Insulin</a:t>
              </a:r>
              <a:endParaRPr lang="en-US" sz="2000" b="1" dirty="0">
                <a:solidFill>
                  <a:srgbClr val="0000FF"/>
                </a:solidFill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V="1">
              <a:off x="5288479" y="2206912"/>
              <a:ext cx="434138" cy="129270"/>
            </a:xfrm>
            <a:prstGeom prst="line">
              <a:avLst/>
            </a:prstGeom>
            <a:ln w="1905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24367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Nanomaterials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2183026" y="1366835"/>
            <a:ext cx="4542695" cy="2286000"/>
            <a:chOff x="2183026" y="1366835"/>
            <a:chExt cx="4542695" cy="228600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83026" y="1366835"/>
              <a:ext cx="2370512" cy="2281618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0658" y="1366835"/>
              <a:ext cx="2375063" cy="2286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8061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88765" y="0"/>
            <a:ext cx="4415671" cy="97419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RNA Folding and Interaction</a:t>
            </a:r>
            <a:endParaRPr lang="en-US" dirty="0"/>
          </a:p>
        </p:txBody>
      </p:sp>
      <p:grpSp>
        <p:nvGrpSpPr>
          <p:cNvPr id="75" name="Group 74"/>
          <p:cNvGrpSpPr/>
          <p:nvPr/>
        </p:nvGrpSpPr>
        <p:grpSpPr>
          <a:xfrm>
            <a:off x="254050" y="1015758"/>
            <a:ext cx="8279027" cy="5463786"/>
            <a:chOff x="254050" y="1015758"/>
            <a:chExt cx="8279027" cy="5463786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xmlns="" id="{8F186E6A-D6F1-8044-A49A-5425A67C6D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27233" y="1128636"/>
              <a:ext cx="2886468" cy="2607667"/>
            </a:xfrm>
            <a:prstGeom prst="rect">
              <a:avLst/>
            </a:prstGeom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xmlns="" id="{E15E47A1-74AC-CD4C-91A0-DA953EB09D92}"/>
                </a:ext>
              </a:extLst>
            </p:cNvPr>
            <p:cNvGrpSpPr/>
            <p:nvPr/>
          </p:nvGrpSpPr>
          <p:grpSpPr>
            <a:xfrm>
              <a:off x="254050" y="1255638"/>
              <a:ext cx="1480753" cy="2520136"/>
              <a:chOff x="1256471" y="985486"/>
              <a:chExt cx="1480753" cy="2520136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xmlns="" id="{BD1A0E73-42C0-DA42-BB6C-FE27CC2B86CF}"/>
                  </a:ext>
                </a:extLst>
              </p:cNvPr>
              <p:cNvGrpSpPr/>
              <p:nvPr/>
            </p:nvGrpSpPr>
            <p:grpSpPr>
              <a:xfrm>
                <a:off x="1256471" y="985486"/>
                <a:ext cx="1480753" cy="2520136"/>
                <a:chOff x="2049847" y="927883"/>
                <a:chExt cx="1480753" cy="2520136"/>
              </a:xfrm>
            </p:grpSpPr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xmlns="" id="{8FC19732-0CD4-334C-9B5A-A8073B1A52D9}"/>
                    </a:ext>
                  </a:extLst>
                </p:cNvPr>
                <p:cNvSpPr txBox="1"/>
                <p:nvPr/>
              </p:nvSpPr>
              <p:spPr>
                <a:xfrm>
                  <a:off x="3116932" y="2960774"/>
                  <a:ext cx="3302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A</a:t>
                  </a: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xmlns="" id="{2F17072B-FC14-2F45-8694-6E8FA1272563}"/>
                    </a:ext>
                  </a:extLst>
                </p:cNvPr>
                <p:cNvSpPr txBox="1"/>
                <p:nvPr/>
              </p:nvSpPr>
              <p:spPr>
                <a:xfrm>
                  <a:off x="2049847" y="1332237"/>
                  <a:ext cx="3302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C</a:t>
                  </a:r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xmlns="" id="{A38B34E5-BE00-B149-BC4F-909506387BA1}"/>
                    </a:ext>
                  </a:extLst>
                </p:cNvPr>
                <p:cNvSpPr txBox="1"/>
                <p:nvPr/>
              </p:nvSpPr>
              <p:spPr>
                <a:xfrm>
                  <a:off x="2786732" y="2090083"/>
                  <a:ext cx="3302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</a:t>
                  </a:r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xmlns="" id="{A667B307-D06F-E64D-BB1F-EC54D6FDE745}"/>
                    </a:ext>
                  </a:extLst>
                </p:cNvPr>
                <p:cNvSpPr txBox="1"/>
                <p:nvPr/>
              </p:nvSpPr>
              <p:spPr>
                <a:xfrm>
                  <a:off x="2049847" y="1625868"/>
                  <a:ext cx="3302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U</a:t>
                  </a:r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xmlns="" id="{FCED62F6-56D4-3449-A2E2-55055C024EC4}"/>
                    </a:ext>
                  </a:extLst>
                </p:cNvPr>
                <p:cNvSpPr txBox="1"/>
                <p:nvPr/>
              </p:nvSpPr>
              <p:spPr>
                <a:xfrm>
                  <a:off x="2214947" y="1862550"/>
                  <a:ext cx="3302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A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xmlns="" id="{D74A2054-788A-4E4A-84D0-0558A007B382}"/>
                    </a:ext>
                  </a:extLst>
                </p:cNvPr>
                <p:cNvSpPr txBox="1"/>
                <p:nvPr/>
              </p:nvSpPr>
              <p:spPr>
                <a:xfrm>
                  <a:off x="2457812" y="2960774"/>
                  <a:ext cx="3302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A</a:t>
                  </a:r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xmlns="" id="{1884655A-92E5-2546-A904-7C10581934FB}"/>
                    </a:ext>
                  </a:extLst>
                </p:cNvPr>
                <p:cNvSpPr txBox="1"/>
                <p:nvPr/>
              </p:nvSpPr>
              <p:spPr>
                <a:xfrm>
                  <a:off x="2456532" y="927883"/>
                  <a:ext cx="3302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C</a:t>
                  </a:r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xmlns="" id="{DAC7C118-2DDA-9545-ACC1-AD06DB8057ED}"/>
                    </a:ext>
                  </a:extLst>
                </p:cNvPr>
                <p:cNvSpPr txBox="1"/>
                <p:nvPr/>
              </p:nvSpPr>
              <p:spPr>
                <a:xfrm>
                  <a:off x="3035808" y="1862550"/>
                  <a:ext cx="3302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C</a:t>
                  </a:r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xmlns="" id="{203DB2F0-F0E7-6B46-8D1D-1CD1F5E65A13}"/>
                    </a:ext>
                  </a:extLst>
                </p:cNvPr>
                <p:cNvSpPr txBox="1"/>
                <p:nvPr/>
              </p:nvSpPr>
              <p:spPr>
                <a:xfrm>
                  <a:off x="2214947" y="1072435"/>
                  <a:ext cx="3302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C</a:t>
                  </a:r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xmlns="" id="{53CD231A-E13D-0242-A05E-40B0BEA0F5A8}"/>
                    </a:ext>
                  </a:extLst>
                </p:cNvPr>
                <p:cNvSpPr txBox="1"/>
                <p:nvPr/>
              </p:nvSpPr>
              <p:spPr>
                <a:xfrm>
                  <a:off x="2787692" y="2379562"/>
                  <a:ext cx="3302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C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xmlns="" id="{1635D639-A7C2-EA43-98A2-AEC90709AF62}"/>
                    </a:ext>
                  </a:extLst>
                </p:cNvPr>
                <p:cNvSpPr txBox="1"/>
                <p:nvPr/>
              </p:nvSpPr>
              <p:spPr>
                <a:xfrm>
                  <a:off x="2457812" y="2669041"/>
                  <a:ext cx="3302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C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xmlns="" id="{D7EE97C5-1D96-EF48-9045-A81C8AE2A454}"/>
                    </a:ext>
                  </a:extLst>
                </p:cNvPr>
                <p:cNvSpPr txBox="1"/>
                <p:nvPr/>
              </p:nvSpPr>
              <p:spPr>
                <a:xfrm>
                  <a:off x="2788012" y="2960774"/>
                  <a:ext cx="3302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U</a:t>
                  </a: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xmlns="" id="{2383C52F-12D2-E84A-9751-8472BF7E1FB5}"/>
                    </a:ext>
                  </a:extLst>
                </p:cNvPr>
                <p:cNvSpPr txBox="1"/>
                <p:nvPr/>
              </p:nvSpPr>
              <p:spPr>
                <a:xfrm>
                  <a:off x="2786732" y="927883"/>
                  <a:ext cx="3302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U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xmlns="" id="{DAEEE1CE-67FA-1645-9A64-CBB8FDA4362E}"/>
                    </a:ext>
                  </a:extLst>
                </p:cNvPr>
                <p:cNvSpPr txBox="1"/>
                <p:nvPr/>
              </p:nvSpPr>
              <p:spPr>
                <a:xfrm>
                  <a:off x="2456532" y="2090083"/>
                  <a:ext cx="3302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U</a:t>
                  </a:r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xmlns="" id="{96CD9B54-C909-B140-AC5E-29F303448F30}"/>
                    </a:ext>
                  </a:extLst>
                </p:cNvPr>
                <p:cNvSpPr txBox="1"/>
                <p:nvPr/>
              </p:nvSpPr>
              <p:spPr>
                <a:xfrm>
                  <a:off x="3035808" y="1065692"/>
                  <a:ext cx="3302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U</a:t>
                  </a: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xmlns="" id="{79BC801A-9B65-D04E-87DE-96DA7E0E4368}"/>
                    </a:ext>
                  </a:extLst>
                </p:cNvPr>
                <p:cNvSpPr txBox="1"/>
                <p:nvPr/>
              </p:nvSpPr>
              <p:spPr>
                <a:xfrm>
                  <a:off x="3200400" y="1631397"/>
                  <a:ext cx="3302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U</a:t>
                  </a:r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xmlns="" id="{2DACFD30-85AE-1943-A3A1-0892A1FBB6F5}"/>
                    </a:ext>
                  </a:extLst>
                </p:cNvPr>
                <p:cNvSpPr txBox="1"/>
                <p:nvPr/>
              </p:nvSpPr>
              <p:spPr>
                <a:xfrm>
                  <a:off x="3200400" y="1332237"/>
                  <a:ext cx="3302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U</a:t>
                  </a: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xmlns="" id="{4B70C1A5-50A8-6341-9B33-BC80D6C1C907}"/>
                    </a:ext>
                  </a:extLst>
                </p:cNvPr>
                <p:cNvSpPr txBox="1"/>
                <p:nvPr/>
              </p:nvSpPr>
              <p:spPr>
                <a:xfrm>
                  <a:off x="2457172" y="2379562"/>
                  <a:ext cx="3302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</a:t>
                  </a: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xmlns="" id="{46531ACD-E5A9-1C4F-9EE5-3800B1D30F66}"/>
                    </a:ext>
                  </a:extLst>
                </p:cNvPr>
                <p:cNvSpPr txBox="1"/>
                <p:nvPr/>
              </p:nvSpPr>
              <p:spPr>
                <a:xfrm>
                  <a:off x="2787692" y="2669041"/>
                  <a:ext cx="3302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G</a:t>
                  </a:r>
                </a:p>
              </p:txBody>
            </p: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xmlns="" id="{05731D1C-019D-734C-B3E7-198E33E8AA0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720057" y="3145440"/>
                  <a:ext cx="118872" cy="0"/>
                </a:xfrm>
                <a:prstGeom prst="line">
                  <a:avLst/>
                </a:prstGeom>
                <a:ln w="1270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xmlns="" id="{EBE421BE-F786-0D44-8917-EC9CD310BD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720057" y="2853707"/>
                  <a:ext cx="118872" cy="0"/>
                </a:xfrm>
                <a:prstGeom prst="line">
                  <a:avLst/>
                </a:prstGeom>
                <a:ln w="1270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xmlns="" id="{6C9F1DFE-46D2-4F42-88FF-B35DA3990BA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720057" y="2564228"/>
                  <a:ext cx="118872" cy="0"/>
                </a:xfrm>
                <a:prstGeom prst="line">
                  <a:avLst/>
                </a:prstGeom>
                <a:ln w="1270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xmlns="" id="{FFC66021-8B2C-E84A-9BDD-80D3DF297FD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720057" y="2274749"/>
                  <a:ext cx="118872" cy="0"/>
                </a:xfrm>
                <a:prstGeom prst="line">
                  <a:avLst/>
                </a:prstGeom>
                <a:ln w="1270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xmlns="" id="{5A1F6834-442F-1241-BCAE-1C7AC7233D0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057496" y="3145440"/>
                  <a:ext cx="118872" cy="0"/>
                </a:xfrm>
                <a:prstGeom prst="line">
                  <a:avLst/>
                </a:prstGeom>
                <a:ln w="1270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xmlns="" id="{C7FDEEB5-C962-E841-AA88-7160820F21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720057" y="1106349"/>
                  <a:ext cx="118872" cy="0"/>
                </a:xfrm>
                <a:prstGeom prst="line">
                  <a:avLst/>
                </a:prstGeom>
                <a:ln w="1270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xmlns="" id="{793E9A69-42BD-F743-B647-7C85806476C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062957" y="2139950"/>
                  <a:ext cx="53975" cy="52249"/>
                </a:xfrm>
                <a:prstGeom prst="line">
                  <a:avLst/>
                </a:prstGeom>
                <a:ln w="1270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xmlns="" id="{5858D882-0327-AD4D-98D1-86282F86FE7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66057" y="2146300"/>
                  <a:ext cx="53975" cy="52249"/>
                </a:xfrm>
                <a:prstGeom prst="line">
                  <a:avLst/>
                </a:prstGeom>
                <a:ln w="1270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>
                  <a:extLst>
                    <a:ext uri="{FF2B5EF4-FFF2-40B4-BE49-F238E27FC236}">
                      <a16:creationId xmlns:a16="http://schemas.microsoft.com/office/drawing/2014/main" xmlns="" id="{961AFF83-1C23-A14A-813B-ADD22B5F106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3333496" y="1674137"/>
                  <a:ext cx="64008" cy="0"/>
                </a:xfrm>
                <a:prstGeom prst="line">
                  <a:avLst/>
                </a:prstGeom>
                <a:ln w="1270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xmlns="" id="{7C5DD8A8-07ED-FA4A-B81C-CD6DC81D689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2182943" y="1667787"/>
                  <a:ext cx="64008" cy="0"/>
                </a:xfrm>
                <a:prstGeom prst="line">
                  <a:avLst/>
                </a:prstGeom>
                <a:ln w="1270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xmlns="" id="{E5B112A3-7AA1-CB48-A4CC-5A678431455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459707" y="1133475"/>
                  <a:ext cx="53975" cy="52249"/>
                </a:xfrm>
                <a:prstGeom prst="line">
                  <a:avLst/>
                </a:prstGeom>
                <a:ln w="1270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xmlns="" id="{6661BEC1-7C1C-1148-9F8A-ECB8E4BE307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043907" y="1133475"/>
                  <a:ext cx="53975" cy="52249"/>
                </a:xfrm>
                <a:prstGeom prst="line">
                  <a:avLst/>
                </a:prstGeom>
                <a:ln w="1270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xmlns="" id="{DB3B5D23-7093-EE49-94F0-71B47743FE52}"/>
                    </a:ext>
                  </a:extLst>
                </p:cNvPr>
                <p:cNvSpPr txBox="1"/>
                <p:nvPr/>
              </p:nvSpPr>
              <p:spPr>
                <a:xfrm>
                  <a:off x="2177033" y="3078687"/>
                  <a:ext cx="35939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5’</a:t>
                  </a:r>
                </a:p>
              </p:txBody>
            </p: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xmlns="" id="{245E48E5-EE66-ED47-9704-600C419D30E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900000">
                  <a:off x="2250157" y="1936750"/>
                  <a:ext cx="53975" cy="52249"/>
                </a:xfrm>
                <a:prstGeom prst="line">
                  <a:avLst/>
                </a:prstGeom>
                <a:ln w="1270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xmlns="" id="{16F9AEDD-6715-E44B-8D43-F61DF018BAC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20700000" flipV="1">
                  <a:off x="3272507" y="1936750"/>
                  <a:ext cx="53975" cy="52249"/>
                </a:xfrm>
                <a:prstGeom prst="line">
                  <a:avLst/>
                </a:prstGeom>
                <a:ln w="1270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xmlns="" id="{9AB08A16-CC1E-F946-99CA-D2A3C74C051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20700000" flipV="1">
                  <a:off x="2250157" y="1343025"/>
                  <a:ext cx="53975" cy="52249"/>
                </a:xfrm>
                <a:prstGeom prst="line">
                  <a:avLst/>
                </a:prstGeom>
                <a:ln w="1270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xmlns="" id="{CB080D72-DA40-FF4E-BE73-E7BC711C67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900000">
                  <a:off x="3278857" y="1343025"/>
                  <a:ext cx="53975" cy="52249"/>
                </a:xfrm>
                <a:prstGeom prst="line">
                  <a:avLst/>
                </a:prstGeom>
                <a:ln w="12700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xmlns="" id="{094630C2-F9CC-974C-AD6A-949D43ADC5CA}"/>
                  </a:ext>
                </a:extLst>
              </p:cNvPr>
              <p:cNvSpPr/>
              <p:nvPr/>
            </p:nvSpPr>
            <p:spPr>
              <a:xfrm>
                <a:off x="1682496" y="2188027"/>
                <a:ext cx="600964" cy="1173270"/>
              </a:xfrm>
              <a:prstGeom prst="roundRect">
                <a:avLst/>
              </a:prstGeom>
              <a:solidFill>
                <a:srgbClr val="00B0F0">
                  <a:alpha val="9804"/>
                </a:srgbClr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xmlns="" id="{F4955804-26C8-9249-BE6B-F5616AFA7E5E}"/>
                </a:ext>
              </a:extLst>
            </p:cNvPr>
            <p:cNvGrpSpPr/>
            <p:nvPr/>
          </p:nvGrpSpPr>
          <p:grpSpPr>
            <a:xfrm>
              <a:off x="303124" y="3707207"/>
              <a:ext cx="1626033" cy="1371600"/>
              <a:chOff x="7170601" y="1458972"/>
              <a:chExt cx="1626033" cy="13716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xmlns="" id="{78BFB4FE-E2F8-9F47-B8BD-23111E7F29E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70601" y="1458972"/>
                <a:ext cx="1626033" cy="1371600"/>
              </a:xfrm>
              <a:prstGeom prst="rect">
                <a:avLst/>
              </a:prstGeom>
            </p:spPr>
          </p:pic>
          <p:sp>
            <p:nvSpPr>
              <p:cNvPr id="6" name="Donut 5">
                <a:extLst>
                  <a:ext uri="{FF2B5EF4-FFF2-40B4-BE49-F238E27FC236}">
                    <a16:creationId xmlns:a16="http://schemas.microsoft.com/office/drawing/2014/main" xmlns="" id="{6B174C41-0B4B-9742-AE7B-B498517F5D57}"/>
                  </a:ext>
                </a:extLst>
              </p:cNvPr>
              <p:cNvSpPr/>
              <p:nvPr/>
            </p:nvSpPr>
            <p:spPr>
              <a:xfrm>
                <a:off x="7662442" y="1835237"/>
                <a:ext cx="904548" cy="117546"/>
              </a:xfrm>
              <a:prstGeom prst="donut">
                <a:avLst>
                  <a:gd name="adj" fmla="val 13692"/>
                </a:avLst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xmlns="" id="{45A9CF5C-7E6F-4D47-8668-2F6F13479A4E}"/>
                </a:ext>
              </a:extLst>
            </p:cNvPr>
            <p:cNvGrpSpPr/>
            <p:nvPr/>
          </p:nvGrpSpPr>
          <p:grpSpPr>
            <a:xfrm>
              <a:off x="303124" y="4980316"/>
              <a:ext cx="1626033" cy="1371600"/>
              <a:chOff x="8800885" y="1458972"/>
              <a:chExt cx="1626033" cy="1371600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xmlns="" id="{082CDED4-28E3-C945-82B9-85AC804E01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800885" y="1458972"/>
                <a:ext cx="1626033" cy="1371600"/>
              </a:xfrm>
              <a:prstGeom prst="rect">
                <a:avLst/>
              </a:prstGeom>
            </p:spPr>
          </p:pic>
          <p:sp>
            <p:nvSpPr>
              <p:cNvPr id="9" name="Donut 8">
                <a:extLst>
                  <a:ext uri="{FF2B5EF4-FFF2-40B4-BE49-F238E27FC236}">
                    <a16:creationId xmlns:a16="http://schemas.microsoft.com/office/drawing/2014/main" xmlns="" id="{991D9055-8883-0D4A-A959-D15F17C88B5B}"/>
                  </a:ext>
                </a:extLst>
              </p:cNvPr>
              <p:cNvSpPr/>
              <p:nvPr/>
            </p:nvSpPr>
            <p:spPr>
              <a:xfrm>
                <a:off x="9334771" y="2250769"/>
                <a:ext cx="904548" cy="117546"/>
              </a:xfrm>
              <a:prstGeom prst="donut">
                <a:avLst>
                  <a:gd name="adj" fmla="val 13692"/>
                </a:avLst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xmlns="" id="{AE64562C-741B-B645-8CB3-1971A524D8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11901" y="3682714"/>
              <a:ext cx="2815291" cy="2796830"/>
            </a:xfrm>
            <a:prstGeom prst="rect">
              <a:avLst/>
            </a:prstGeom>
          </p:spPr>
        </p:pic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xmlns="" id="{CE4831C9-2125-EF4E-ADE3-8CACE1AF87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41558" y="5274221"/>
              <a:ext cx="936770" cy="497892"/>
            </a:xfrm>
            <a:prstGeom prst="straightConnector1">
              <a:avLst/>
            </a:prstGeom>
            <a:ln w="3810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xmlns="" id="{0E39CFBB-3C65-ED47-B881-0955744DEC08}"/>
                </a:ext>
              </a:extLst>
            </p:cNvPr>
            <p:cNvCxnSpPr>
              <a:cxnSpLocks/>
            </p:cNvCxnSpPr>
            <p:nvPr/>
          </p:nvCxnSpPr>
          <p:spPr>
            <a:xfrm>
              <a:off x="1741558" y="4156840"/>
              <a:ext cx="442333" cy="44178"/>
            </a:xfrm>
            <a:prstGeom prst="straightConnector1">
              <a:avLst/>
            </a:prstGeom>
            <a:ln w="3810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tangle 59"/>
            <p:cNvSpPr/>
            <p:nvPr/>
          </p:nvSpPr>
          <p:spPr>
            <a:xfrm>
              <a:off x="290338" y="4095568"/>
              <a:ext cx="127186" cy="1875559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 rot="5400000">
              <a:off x="1137546" y="4346893"/>
              <a:ext cx="86972" cy="136591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 rot="5400000">
              <a:off x="1173380" y="5619425"/>
              <a:ext cx="86972" cy="136591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 rot="5400000">
              <a:off x="1232008" y="3085880"/>
              <a:ext cx="86972" cy="136591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xmlns="" id="{A04A5863-BD56-F24F-B6DF-090977012DE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893945" y="1015758"/>
              <a:ext cx="3639132" cy="2724912"/>
            </a:xfrm>
            <a:prstGeom prst="rect">
              <a:avLst/>
            </a:prstGeom>
          </p:spPr>
        </p:pic>
        <p:pic>
          <p:nvPicPr>
            <p:cNvPr id="71" name="Picture 70">
              <a:extLst>
                <a:ext uri="{FF2B5EF4-FFF2-40B4-BE49-F238E27FC236}">
                  <a16:creationId xmlns:a16="http://schemas.microsoft.com/office/drawing/2014/main" xmlns="" id="{E108F43F-8DC2-BC4B-98AA-4EB2CA069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958701" y="3725351"/>
              <a:ext cx="3509620" cy="27249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35993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16000"/>
          </a:xfrm>
        </p:spPr>
        <p:txBody>
          <a:bodyPr>
            <a:normAutofit/>
          </a:bodyPr>
          <a:lstStyle/>
          <a:p>
            <a:r>
              <a:rPr lang="en-US" dirty="0" smtClean="0"/>
              <a:t>Free Energy Calculations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3069162" y="1162050"/>
            <a:ext cx="4781550" cy="4104572"/>
            <a:chOff x="3069162" y="1162050"/>
            <a:chExt cx="4781550" cy="4104572"/>
          </a:xfrm>
        </p:grpSpPr>
        <p:grpSp>
          <p:nvGrpSpPr>
            <p:cNvPr id="13" name="Group 12"/>
            <p:cNvGrpSpPr/>
            <p:nvPr/>
          </p:nvGrpSpPr>
          <p:grpSpPr>
            <a:xfrm>
              <a:off x="3069162" y="1162050"/>
              <a:ext cx="4781550" cy="1917700"/>
              <a:chOff x="3069162" y="1162050"/>
              <a:chExt cx="4781550" cy="1917700"/>
            </a:xfrm>
          </p:grpSpPr>
          <p:pic>
            <p:nvPicPr>
              <p:cNvPr id="5" name="Picture 4" descr="sh3_qd_binding_surface_modes.pdf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09" t="-1" b="68802"/>
              <a:stretch/>
            </p:blipFill>
            <p:spPr>
              <a:xfrm>
                <a:off x="3069162" y="1162050"/>
                <a:ext cx="4781550" cy="1917700"/>
              </a:xfrm>
              <a:prstGeom prst="rect">
                <a:avLst/>
              </a:prstGeom>
            </p:spPr>
          </p:pic>
          <p:sp>
            <p:nvSpPr>
              <p:cNvPr id="7" name="Rectangle 6"/>
              <p:cNvSpPr/>
              <p:nvPr/>
            </p:nvSpPr>
            <p:spPr>
              <a:xfrm>
                <a:off x="4726512" y="1346200"/>
                <a:ext cx="209550" cy="3048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FFFF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5687094" y="1168402"/>
                <a:ext cx="209550" cy="3048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FFFF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3069162" y="3125655"/>
              <a:ext cx="2484584" cy="2140967"/>
              <a:chOff x="3069162" y="3125655"/>
              <a:chExt cx="2484584" cy="2140967"/>
            </a:xfrm>
          </p:grpSpPr>
          <p:pic>
            <p:nvPicPr>
              <p:cNvPr id="9" name="Picture 8" descr="figure_S3.eps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" r="48046" b="64941"/>
              <a:stretch/>
            </p:blipFill>
            <p:spPr>
              <a:xfrm>
                <a:off x="3069162" y="3125655"/>
                <a:ext cx="2484584" cy="2140967"/>
              </a:xfrm>
              <a:prstGeom prst="rect">
                <a:avLst/>
              </a:prstGeom>
            </p:spPr>
          </p:pic>
          <p:sp>
            <p:nvSpPr>
              <p:cNvPr id="11" name="Rectangle 10"/>
              <p:cNvSpPr/>
              <p:nvPr/>
            </p:nvSpPr>
            <p:spPr>
              <a:xfrm>
                <a:off x="3541948" y="3295074"/>
                <a:ext cx="209550" cy="3048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rgbClr val="FFFF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xmlns="" id="{E108F43F-8DC2-BC4B-98AA-4EB2CA069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53746" y="3599874"/>
              <a:ext cx="2058962" cy="1598604"/>
            </a:xfrm>
            <a:prstGeom prst="rect">
              <a:avLst/>
            </a:prstGeom>
          </p:spPr>
        </p:pic>
        <p:cxnSp>
          <p:nvCxnSpPr>
            <p:cNvPr id="16" name="Straight Arrow Connector 15"/>
            <p:cNvCxnSpPr/>
            <p:nvPr/>
          </p:nvCxnSpPr>
          <p:spPr>
            <a:xfrm flipV="1">
              <a:off x="7019636" y="2921000"/>
              <a:ext cx="242455" cy="678874"/>
            </a:xfrm>
            <a:prstGeom prst="straightConnector1">
              <a:avLst/>
            </a:prstGeom>
            <a:ln w="76200" cmpd="sng">
              <a:solidFill>
                <a:srgbClr val="FC02FF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677238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47</Words>
  <Application>Microsoft Macintosh PowerPoint</Application>
  <PresentationFormat>On-screen Show (4:3)</PresentationFormat>
  <Paragraphs>32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Images for website</vt:lpstr>
      <vt:lpstr>Machine Learning and CompChem</vt:lpstr>
      <vt:lpstr>Multiscale Modeling</vt:lpstr>
      <vt:lpstr>Antigen-Specific Immunotherapies</vt:lpstr>
      <vt:lpstr>Nanomaterials</vt:lpstr>
      <vt:lpstr>RNA Folding and Interaction</vt:lpstr>
      <vt:lpstr>Free Energy Calculations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Images for website</dc:title>
  <dc:creator>David Bell</dc:creator>
  <cp:lastModifiedBy>David Bell</cp:lastModifiedBy>
  <cp:revision>16</cp:revision>
  <dcterms:created xsi:type="dcterms:W3CDTF">2020-11-03T16:23:28Z</dcterms:created>
  <dcterms:modified xsi:type="dcterms:W3CDTF">2020-11-03T23:08:21Z</dcterms:modified>
</cp:coreProperties>
</file>

<file path=docProps/thumbnail.jpeg>
</file>